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7" r:id="rId2"/>
    <p:sldId id="372" r:id="rId3"/>
    <p:sldId id="371" r:id="rId4"/>
    <p:sldId id="335" r:id="rId5"/>
    <p:sldId id="380" r:id="rId6"/>
    <p:sldId id="381" r:id="rId7"/>
    <p:sldId id="355" r:id="rId8"/>
    <p:sldId id="382" r:id="rId9"/>
    <p:sldId id="384" r:id="rId10"/>
    <p:sldId id="373" r:id="rId11"/>
    <p:sldId id="357" r:id="rId12"/>
    <p:sldId id="362" r:id="rId13"/>
    <p:sldId id="366" r:id="rId14"/>
    <p:sldId id="378" r:id="rId15"/>
    <p:sldId id="383" r:id="rId16"/>
    <p:sldId id="385" r:id="rId17"/>
    <p:sldId id="379" r:id="rId18"/>
    <p:sldId id="316" r:id="rId19"/>
    <p:sldId id="343" r:id="rId20"/>
    <p:sldId id="375" r:id="rId21"/>
    <p:sldId id="376" r:id="rId22"/>
    <p:sldId id="377" r:id="rId23"/>
    <p:sldId id="386" r:id="rId24"/>
    <p:sldId id="309" r:id="rId25"/>
    <p:sldId id="281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986"/>
    <p:restoredTop sz="94651"/>
  </p:normalViewPr>
  <p:slideViewPr>
    <p:cSldViewPr snapToGrid="0" snapToObjects="1">
      <p:cViewPr varScale="1">
        <p:scale>
          <a:sx n="100" d="100"/>
          <a:sy n="100" d="100"/>
        </p:scale>
        <p:origin x="176" y="1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16T12:00:45.09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20937 14443 24575,'0'0'0</inkml:trace>
</inkml:ink>
</file>

<file path=ppt/media/image1.png>
</file>

<file path=ppt/media/image10.jpeg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gi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93487-70D1-CE47-966E-3CA28F73773A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D8903-49E7-9B4D-91C9-E7AFABA384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495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D8903-49E7-9B4D-91C9-E7AFABA38453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1643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39D8B-98D8-EE40-9E47-A3179D582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D80FCBA-57C2-884E-A61C-FCA51D24E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E7D164-2F76-1F46-8840-8E4369770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154B06-DC4C-C54E-8EEA-4B1E44E5C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5E46E0-6588-7B4C-9745-085D33AD3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4922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41D07F-22C1-0B4C-8B24-17426B78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D63C44-DE09-2644-AD6B-C8F250023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3A3AAC-B44D-924F-BF81-A4BCBC35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2506F9-66C7-034B-BEE4-FAC990E84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19449D-F9DB-0B48-AE05-6939D2529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622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64B315F-A1AA-8740-BC60-D081067A80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EDF155-9126-9846-96F4-E793C0707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42E729-919C-FF4D-8B57-4C7FE1478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B97A4A-1958-254D-8429-758A16FCE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7CCE5F-8E67-494E-839D-681E8E3ED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7090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A9121-1EE8-B741-834D-CFC8E2EF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F7EAF0-8AFA-0B4E-A39B-920ABD58A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269EF1-2128-3C46-A0B6-6339A8E75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1AFCF-4C24-9146-A97B-3276C276F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D19676-E4BE-4848-A775-BFD531434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2314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159530-4E23-B84E-A58C-D6681BA75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648AA8-9DBD-084A-BDBB-499BE1EB0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F20290-1A73-4349-828A-7B3F512CB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1A53AA-D537-8248-9B51-D57570E06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3E310F-A5CE-7641-AEC6-6B794D2B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8162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91F966-AF74-6447-8438-40DE6E0EE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7188ED-D6EE-5E4E-9423-344B002DE9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FC1405-8020-F943-BCFF-544D7B537A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0A56E6-CB93-9342-9683-F2E803A72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49B0C9-69EC-674C-AE27-E948F44E1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CD4157-87C3-654B-A167-FE0762BA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751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94284B-4DEA-AC44-A6FD-1578B1A72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7379BA-A3CE-BC4E-A26D-F3C973D08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8AB15D9-2CFB-4E43-8CE5-FF6CF3A1E1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020204-3E23-F24F-B638-45EEB44AC2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B8BB7F-95AB-0247-B92B-F09DA5D52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FC2C21-3B18-A34E-B8D4-1EFF89734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0A4869-A677-6149-A493-754D00CB1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7C1B6A1-8074-E144-B5B4-B9A9AA235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8242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0D21C-6F91-2244-899E-CDF9865AE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27F43FD-D89D-E746-B3F3-3F2514284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4D15C7-8C75-424F-8388-3951F3680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EF77A48-A130-4E45-B7A7-7466281AA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468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9A42C4-1BB6-DA4F-9A02-53FF06446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5E89CF-A409-E343-9D0F-FEECACA63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173BCCC-6920-5542-BA6F-0FC3C537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3666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C8CC1-8EA9-4149-959A-D9283300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09E7DB-1D8E-174C-AA9C-993182F1E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5D3010-DFAD-784D-A2C4-F3DC2D17D1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DCB53BE-DCB3-3442-B7D1-B2A9C899E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F8B039-92CA-FF4F-B730-27160CDF5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03850D-20D7-BA49-9B1D-BF70B2F3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0107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2BE55-24C5-6049-B5B5-55E9F6BD4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7F8564E-EF1D-1947-95FA-E4B7FC2523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167FAE-F692-554E-B80D-204692E8C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F8165F-C1C4-9B49-B2AA-7E39B61F5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BE5FFE-CFD2-6549-985F-9B6A8CD97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0CF919-0A08-A640-9D1D-E8F86C580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0673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7B8273-FB6D-2448-80E6-0690420DE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E7F8D1-5E13-164C-B207-457934001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5E4959-63E3-1A45-AD40-94211D0D45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75856-CC2A-ED4F-94F7-18CFC6115D81}" type="datetimeFigureOut">
              <a:rPr kumimoji="1" lang="zh-CN" altLang="en-US" smtClean="0"/>
              <a:t>2020/5/7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F4BF6-550F-D942-A4D2-84B754BAA5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60EEA1-82DE-4C4F-A96B-02E5511F1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9635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visualizing-neural-machine-translation-mechanics-of-seq2seq-models-with-attention/" TargetMode="External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20D3A231-34CD-3446-BC66-86700D25F4B7}"/>
              </a:ext>
            </a:extLst>
          </p:cNvPr>
          <p:cNvSpPr txBox="1">
            <a:spLocks/>
          </p:cNvSpPr>
          <p:nvPr/>
        </p:nvSpPr>
        <p:spPr>
          <a:xfrm>
            <a:off x="838200" y="292645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问答摘要与推理</a:t>
            </a:r>
            <a:endParaRPr kumimoji="1" lang="en-US" altLang="zh-CN" dirty="0"/>
          </a:p>
          <a:p>
            <a:r>
              <a:rPr kumimoji="1" lang="en" altLang="zh-CN" dirty="0"/>
              <a:t>Seq2Seq</a:t>
            </a:r>
            <a:r>
              <a:rPr kumimoji="1" lang="zh-CN" altLang="en" dirty="0"/>
              <a:t>（</a:t>
            </a:r>
            <a:r>
              <a:rPr kumimoji="1" lang="zh-CN" altLang="en-US" dirty="0"/>
              <a:t>一）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D92507CB-47FF-C244-97C5-CD4587AEF5BF}"/>
              </a:ext>
            </a:extLst>
          </p:cNvPr>
          <p:cNvSpPr txBox="1">
            <a:spLocks/>
          </p:cNvSpPr>
          <p:nvPr/>
        </p:nvSpPr>
        <p:spPr>
          <a:xfrm>
            <a:off x="838200" y="81853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400" b="1" dirty="0"/>
              <a:t>HCT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NLP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Week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3</a:t>
            </a:r>
            <a:endParaRPr kumimoji="1" lang="zh-CN" altLang="en-US" sz="5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BE56400C-D60A-0B40-9738-1B7309A8C6BC}"/>
                  </a:ext>
                </a:extLst>
              </p14:cNvPr>
              <p14:cNvContentPartPr/>
              <p14:nvPr/>
            </p14:nvContentPartPr>
            <p14:xfrm>
              <a:off x="7537320" y="5199480"/>
              <a:ext cx="360" cy="360"/>
            </p14:xfrm>
          </p:contentPart>
        </mc:Choice>
        <mc:Fallback xmlns=""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BE56400C-D60A-0B40-9738-1B7309A8C6B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27960" y="519012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4014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Encoder-Decoder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结构</a:t>
            </a:r>
          </a:p>
          <a:p>
            <a:r>
              <a:rPr lang="en" altLang="zh-CN" sz="3600" dirty="0"/>
              <a:t>Attention</a:t>
            </a:r>
            <a:r>
              <a:rPr lang="zh-CN" altLang="en-US" sz="3600" dirty="0"/>
              <a:t>机制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模型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Layer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、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Model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构建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Seq2Seq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训练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9967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4000" dirty="0"/>
              <a:t>Attention</a:t>
            </a:r>
            <a:r>
              <a:rPr kumimoji="1" lang="zh-CN" altLang="en-US" sz="4000" dirty="0"/>
              <a:t>机制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262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4000" dirty="0"/>
              <a:t>Attention</a:t>
            </a:r>
            <a:r>
              <a:rPr kumimoji="1" lang="zh-CN" altLang="en-US" sz="4000" dirty="0"/>
              <a:t>机制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72331E-CCA4-164E-9E5F-D6EBF30B4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45" y="1496229"/>
            <a:ext cx="6085693" cy="448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57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13</a:t>
            </a:fld>
            <a:endParaRPr kumimoji="1" lang="zh-CN" altLang="en-US"/>
          </a:p>
        </p:txBody>
      </p:sp>
      <p:pic>
        <p:nvPicPr>
          <p:cNvPr id="5" name="图片 4" descr="图片包含 游戏机&#10;&#10;描述已自动生成">
            <a:extLst>
              <a:ext uri="{FF2B5EF4-FFF2-40B4-BE49-F238E27FC236}">
                <a16:creationId xmlns:a16="http://schemas.microsoft.com/office/drawing/2014/main" id="{7BEE4B98-EA55-0647-AC50-2A1825CC79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"/>
          <a:stretch/>
        </p:blipFill>
        <p:spPr>
          <a:xfrm>
            <a:off x="1308099" y="0"/>
            <a:ext cx="74415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326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14</a:t>
            </a:fld>
            <a:endParaRPr kumimoji="1" lang="zh-CN" altLang="en-US"/>
          </a:p>
        </p:txBody>
      </p:sp>
      <p:pic>
        <p:nvPicPr>
          <p:cNvPr id="5" name="图片 4" descr="图片包含 游戏机&#10;&#10;描述已自动生成">
            <a:extLst>
              <a:ext uri="{FF2B5EF4-FFF2-40B4-BE49-F238E27FC236}">
                <a16:creationId xmlns:a16="http://schemas.microsoft.com/office/drawing/2014/main" id="{7BEE4B98-EA55-0647-AC50-2A1825CC79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9"/>
          <a:stretch/>
        </p:blipFill>
        <p:spPr>
          <a:xfrm>
            <a:off x="1295399" y="0"/>
            <a:ext cx="74542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60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Encoder-Decoder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结构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Attention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机制</a:t>
            </a:r>
          </a:p>
          <a:p>
            <a:r>
              <a:rPr lang="zh-CN" altLang="en-US" sz="3600" dirty="0"/>
              <a:t>模型</a:t>
            </a:r>
            <a:r>
              <a:rPr lang="en-US" altLang="zh-CN" sz="3600" dirty="0"/>
              <a:t>Layer</a:t>
            </a:r>
            <a:r>
              <a:rPr lang="zh-CN" altLang="en-US" sz="3600" dirty="0"/>
              <a:t>、</a:t>
            </a:r>
            <a:r>
              <a:rPr lang="en-US" altLang="zh-CN" sz="3600" dirty="0"/>
              <a:t>Model</a:t>
            </a:r>
            <a:r>
              <a:rPr lang="zh-CN" altLang="en-US" sz="3600" dirty="0"/>
              <a:t>构建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Seq2Seq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训练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2306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模型</a:t>
            </a:r>
            <a:r>
              <a:rPr lang="en-US" altLang="zh-CN" sz="4000" dirty="0"/>
              <a:t>Layer</a:t>
            </a:r>
            <a:r>
              <a:rPr lang="zh-CN" altLang="en-US" sz="4000" dirty="0"/>
              <a:t>、</a:t>
            </a:r>
            <a:r>
              <a:rPr lang="en-US" altLang="zh-CN" sz="4000" dirty="0"/>
              <a:t>Model</a:t>
            </a:r>
            <a:r>
              <a:rPr lang="zh-CN" altLang="en-US" sz="4000" dirty="0"/>
              <a:t>构建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代码见</a:t>
            </a:r>
            <a:r>
              <a:rPr lang="en-US" altLang="zh-CN" sz="3200" kern="1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jupyter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EE47BE5-D173-DB4F-8E36-CE4E9ECDB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6274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Encoder-Decoder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结构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Attention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机制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模型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Layer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、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Model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构建</a:t>
            </a:r>
          </a:p>
          <a:p>
            <a:r>
              <a:rPr lang="en" altLang="zh-CN" sz="3600" dirty="0"/>
              <a:t>Seq2Seq</a:t>
            </a:r>
            <a:r>
              <a:rPr lang="zh-CN" altLang="en-US" sz="3600" dirty="0"/>
              <a:t>训练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587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训练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89A90F9-5908-8441-B408-D8313029C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45" y="1243406"/>
            <a:ext cx="7208242" cy="531420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EB6D27A-98FD-0447-A66E-93B9C058C1EC}"/>
              </a:ext>
            </a:extLst>
          </p:cNvPr>
          <p:cNvSpPr/>
          <p:nvPr/>
        </p:nvSpPr>
        <p:spPr>
          <a:xfrm>
            <a:off x="8308872" y="2434437"/>
            <a:ext cx="31211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3200" dirty="0"/>
              <a:t>How is it trained?</a:t>
            </a:r>
            <a:endParaRPr lang="zh-CN" altLang="en-US" sz="3200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5172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训练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cross-entropy loss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交叉熵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504C90-39AB-7743-BB41-0F7ADD3B1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5962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/>
              <a:t>Encoder-Decoder</a:t>
            </a:r>
            <a:r>
              <a:rPr lang="zh-CN" altLang="en-US" sz="3600" dirty="0"/>
              <a:t>结构</a:t>
            </a:r>
          </a:p>
          <a:p>
            <a:r>
              <a:rPr lang="en" altLang="zh-CN" sz="3600" dirty="0"/>
              <a:t>Attention</a:t>
            </a:r>
            <a:r>
              <a:rPr lang="zh-CN" altLang="en-US" sz="3600" dirty="0"/>
              <a:t>机制</a:t>
            </a:r>
          </a:p>
          <a:p>
            <a:r>
              <a:rPr lang="zh-CN" altLang="en-US" sz="3600" dirty="0"/>
              <a:t>模型</a:t>
            </a:r>
            <a:r>
              <a:rPr lang="en-US" altLang="zh-CN" sz="3600" dirty="0"/>
              <a:t>Layer</a:t>
            </a:r>
            <a:r>
              <a:rPr lang="zh-CN" altLang="en-US" sz="3600" dirty="0"/>
              <a:t>、</a:t>
            </a:r>
            <a:r>
              <a:rPr lang="en-US" altLang="zh-CN" sz="3600" dirty="0"/>
              <a:t>Model</a:t>
            </a:r>
            <a:r>
              <a:rPr lang="zh-CN" altLang="en-US" sz="3600" dirty="0"/>
              <a:t>构建</a:t>
            </a:r>
          </a:p>
          <a:p>
            <a:r>
              <a:rPr lang="en" altLang="zh-CN" sz="3600" dirty="0"/>
              <a:t>Seq2Seq</a:t>
            </a:r>
            <a:r>
              <a:rPr lang="zh-CN" altLang="en-US" sz="3600" dirty="0"/>
              <a:t>训练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948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训练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cross-entropy loss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交叉熵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F37CF19-FB4E-E54B-BC64-ECABE98CF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7762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训练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Teacher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Forcing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A1378BA-4C26-424A-8F57-0B5CC8C07CF1}"/>
              </a:ext>
            </a:extLst>
          </p:cNvPr>
          <p:cNvSpPr/>
          <p:nvPr/>
        </p:nvSpPr>
        <p:spPr>
          <a:xfrm>
            <a:off x="392145" y="194142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" altLang="zh-CN" sz="2400" dirty="0">
                <a:solidFill>
                  <a:srgbClr val="555555"/>
                </a:solidFill>
                <a:latin typeface="Helvetica Neue" panose="02000503000000020004" pitchFamily="2" charset="0"/>
              </a:rPr>
              <a:t>RNN</a:t>
            </a:r>
            <a:r>
              <a:rPr lang="zh-CN" altLang="en" sz="2400" dirty="0">
                <a:solidFill>
                  <a:srgbClr val="555555"/>
                </a:solidFill>
                <a:latin typeface="Helvetica Neue" panose="02000503000000020004" pitchFamily="2" charset="0"/>
              </a:rPr>
              <a:t>模型</a:t>
            </a:r>
            <a:r>
              <a:rPr lang="zh-CN" altLang="en-US" sz="2400" dirty="0">
                <a:solidFill>
                  <a:srgbClr val="555555"/>
                </a:solidFill>
                <a:latin typeface="Helvetica Neue" panose="02000503000000020004" pitchFamily="2" charset="0"/>
              </a:rPr>
              <a:t>是用前一步的输出作为输入</a:t>
            </a:r>
            <a:endParaRPr lang="en" altLang="zh-CN" sz="2400" dirty="0">
              <a:solidFill>
                <a:srgbClr val="555555"/>
              </a:solidFill>
              <a:latin typeface="Helvetica Neue" panose="02000503000000020004" pitchFamily="2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745E880-EE2C-624D-89C0-15C91947A710}"/>
              </a:ext>
            </a:extLst>
          </p:cNvPr>
          <p:cNvSpPr/>
          <p:nvPr/>
        </p:nvSpPr>
        <p:spPr>
          <a:xfrm>
            <a:off x="392145" y="2419513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" altLang="zh-CN" sz="2400" dirty="0">
                <a:solidFill>
                  <a:srgbClr val="555555"/>
                </a:solidFill>
                <a:latin typeface="Helvetica Neue" panose="02000503000000020004" pitchFamily="2" charset="0"/>
              </a:rPr>
              <a:t>Teacher</a:t>
            </a:r>
            <a:r>
              <a:rPr lang="zh-CN" altLang="en-US" sz="2400" dirty="0">
                <a:solidFill>
                  <a:srgbClr val="55555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55555"/>
                </a:solidFill>
                <a:latin typeface="Helvetica Neue" panose="02000503000000020004" pitchFamily="2" charset="0"/>
              </a:rPr>
              <a:t>Forcing</a:t>
            </a:r>
            <a:r>
              <a:rPr lang="zh-CN" altLang="en-US" sz="2400" dirty="0">
                <a:solidFill>
                  <a:srgbClr val="555555"/>
                </a:solidFill>
                <a:latin typeface="Helvetica Neue" panose="02000503000000020004" pitchFamily="2" charset="0"/>
              </a:rPr>
              <a:t>方法能够解决收敛速度慢和不稳定的问题</a:t>
            </a:r>
            <a:endParaRPr lang="en" altLang="zh-CN" sz="2400" dirty="0">
              <a:solidFill>
                <a:srgbClr val="555555"/>
              </a:solidFill>
              <a:latin typeface="Helvetica Neue" panose="02000503000000020004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ADEC8A0-57BB-994B-9BF3-BE71A99D4538}"/>
              </a:ext>
            </a:extLst>
          </p:cNvPr>
          <p:cNvSpPr/>
          <p:nvPr/>
        </p:nvSpPr>
        <p:spPr>
          <a:xfrm>
            <a:off x="392145" y="3413799"/>
            <a:ext cx="54312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Extensions to Teacher Forcing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037AFA-B82B-BC40-AE20-F6AA634FD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7906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1B3A8FC-CCC9-854A-B83F-BEB8BB55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22</a:t>
            </a:fld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28E68E-A452-0442-98A9-3005BDB057DA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训练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D8E37BC-B62C-3E4C-BF73-2A9CEC644F3B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Teacher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Forcing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6926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1B3A8FC-CCC9-854A-B83F-BEB8BB55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23</a:t>
            </a:fld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28E68E-A452-0442-98A9-3005BDB057DA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训练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D8E37BC-B62C-3E4C-BF73-2A9CEC644F3B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Exposure Bias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494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C5F4E72-AB96-3844-93A6-2ACAEC3BD9BC}"/>
              </a:ext>
            </a:extLst>
          </p:cNvPr>
          <p:cNvSpPr txBox="1"/>
          <p:nvPr/>
        </p:nvSpPr>
        <p:spPr>
          <a:xfrm>
            <a:off x="2321817" y="2721114"/>
            <a:ext cx="11533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作业</a:t>
            </a:r>
            <a:endParaRPr kumimoji="1" lang="en" altLang="zh-CN" sz="4000" dirty="0"/>
          </a:p>
        </p:txBody>
      </p:sp>
    </p:spTree>
    <p:extLst>
      <p:ext uri="{BB962C8B-B14F-4D97-AF65-F5344CB8AC3E}">
        <p14:creationId xmlns:p14="http://schemas.microsoft.com/office/powerpoint/2010/main" val="11564134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8EE9A29-30D8-0541-B179-6371AEE9EC00}"/>
              </a:ext>
            </a:extLst>
          </p:cNvPr>
          <p:cNvSpPr txBox="1"/>
          <p:nvPr/>
        </p:nvSpPr>
        <p:spPr>
          <a:xfrm>
            <a:off x="3013587" y="2721114"/>
            <a:ext cx="8342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/>
              <a:t>Bye</a:t>
            </a:r>
            <a:r>
              <a:rPr kumimoji="1" lang="zh-CN" altLang="en-US" sz="4000" b="1" dirty="0"/>
              <a:t> ！</a:t>
            </a:r>
            <a:endParaRPr kumimoji="1" lang="en-US" altLang="zh-CN" sz="4000" b="1" dirty="0"/>
          </a:p>
        </p:txBody>
      </p:sp>
    </p:spTree>
    <p:extLst>
      <p:ext uri="{BB962C8B-B14F-4D97-AF65-F5344CB8AC3E}">
        <p14:creationId xmlns:p14="http://schemas.microsoft.com/office/powerpoint/2010/main" val="1004145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/>
              <a:t>Encoder-Decoder</a:t>
            </a:r>
            <a:r>
              <a:rPr lang="zh-CN" altLang="en-US" sz="3600" dirty="0"/>
              <a:t>结构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Attention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机制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模型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Layer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、</a:t>
            </a:r>
            <a:r>
              <a:rPr lang="en-US" altLang="zh-CN" sz="3600" dirty="0">
                <a:solidFill>
                  <a:schemeClr val="bg1">
                    <a:lumMod val="65000"/>
                  </a:schemeClr>
                </a:solidFill>
              </a:rPr>
              <a:t>Model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构建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Seq2Seq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训练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189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Encoder-Decoder</a:t>
            </a:r>
            <a:r>
              <a:rPr lang="zh-CN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结构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4312F14-E0B5-0748-B483-2CD3E108A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847" y="2142308"/>
            <a:ext cx="5021450" cy="391377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E10A363-1080-224C-A6D8-B683B2B0B801}"/>
              </a:ext>
            </a:extLst>
          </p:cNvPr>
          <p:cNvSpPr/>
          <p:nvPr/>
        </p:nvSpPr>
        <p:spPr>
          <a:xfrm>
            <a:off x="5637045" y="1354968"/>
            <a:ext cx="5959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latin typeface="medium-content-serif-font"/>
              </a:rPr>
              <a:t>Sequence to sequence was first introduced by Google in 2014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671F34-29B3-DB43-85A5-19A3B21A0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6753" y="1934832"/>
            <a:ext cx="3680163" cy="450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7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Encoder-Decoder</a:t>
            </a:r>
            <a:r>
              <a:rPr lang="zh-CN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结构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F320760-8E69-0143-A554-E5C3147A6E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500"/>
          <a:stretch/>
        </p:blipFill>
        <p:spPr>
          <a:xfrm>
            <a:off x="5562600" y="2071028"/>
            <a:ext cx="5958323" cy="382767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6763B80-32F7-3748-A51C-B68666359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337" y="3186233"/>
            <a:ext cx="2095500" cy="2095500"/>
          </a:xfrm>
          <a:prstGeom prst="rect">
            <a:avLst/>
          </a:prstGeom>
        </p:spPr>
      </p:pic>
      <p:sp>
        <p:nvSpPr>
          <p:cNvPr id="6" name="右箭头 5">
            <a:extLst>
              <a:ext uri="{FF2B5EF4-FFF2-40B4-BE49-F238E27FC236}">
                <a16:creationId xmlns:a16="http://schemas.microsoft.com/office/drawing/2014/main" id="{4D5B23C9-2D56-C34A-B3D9-40A5FDBF5378}"/>
              </a:ext>
            </a:extLst>
          </p:cNvPr>
          <p:cNvSpPr/>
          <p:nvPr/>
        </p:nvSpPr>
        <p:spPr>
          <a:xfrm>
            <a:off x="4000500" y="3984866"/>
            <a:ext cx="1155700" cy="4982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758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Encoder-Decoder</a:t>
            </a:r>
            <a:r>
              <a:rPr lang="zh-CN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结构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F320760-8E69-0143-A554-E5C3147A6E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00"/>
          <a:stretch/>
        </p:blipFill>
        <p:spPr>
          <a:xfrm>
            <a:off x="5384594" y="2492185"/>
            <a:ext cx="6604206" cy="41185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194D4E4-D8E6-A44C-B1D2-B001DFAD2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650" y="3241916"/>
            <a:ext cx="2070100" cy="2120900"/>
          </a:xfrm>
          <a:prstGeom prst="rect">
            <a:avLst/>
          </a:prstGeom>
        </p:spPr>
      </p:pic>
      <p:sp>
        <p:nvSpPr>
          <p:cNvPr id="7" name="右箭头 6">
            <a:extLst>
              <a:ext uri="{FF2B5EF4-FFF2-40B4-BE49-F238E27FC236}">
                <a16:creationId xmlns:a16="http://schemas.microsoft.com/office/drawing/2014/main" id="{47916A01-66B5-BD4A-BB5D-B6837C80E744}"/>
              </a:ext>
            </a:extLst>
          </p:cNvPr>
          <p:cNvSpPr/>
          <p:nvPr/>
        </p:nvSpPr>
        <p:spPr>
          <a:xfrm>
            <a:off x="3784600" y="4053249"/>
            <a:ext cx="1155700" cy="4982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0074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Encoder-Decoder</a:t>
            </a:r>
            <a:r>
              <a:rPr lang="zh-CN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结构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F320760-8E69-0143-A554-E5C3147A6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9" y="2358979"/>
            <a:ext cx="10885701" cy="325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41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Encoder-Decoder</a:t>
            </a:r>
            <a:r>
              <a:rPr lang="zh-CN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结构</a:t>
            </a:r>
          </a:p>
        </p:txBody>
      </p:sp>
      <p:pic>
        <p:nvPicPr>
          <p:cNvPr id="8" name="图片 7" descr="手机截图图社交软件的信息&#10;&#10;描述已自动生成">
            <a:extLst>
              <a:ext uri="{FF2B5EF4-FFF2-40B4-BE49-F238E27FC236}">
                <a16:creationId xmlns:a16="http://schemas.microsoft.com/office/drawing/2014/main" id="{7937A433-F2CE-A14E-B6BA-9E9D68864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983" y="1953429"/>
            <a:ext cx="9648707" cy="35687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D54AA851-ECFC-E44F-AC7F-63F051C56A1D}"/>
              </a:ext>
            </a:extLst>
          </p:cNvPr>
          <p:cNvSpPr/>
          <p:nvPr/>
        </p:nvSpPr>
        <p:spPr>
          <a:xfrm>
            <a:off x="7018317" y="6070714"/>
            <a:ext cx="2859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latin typeface="medium-content-sans-serif-font"/>
              </a:rPr>
              <a:t>(source: </a:t>
            </a:r>
            <a:r>
              <a:rPr lang="en" altLang="zh-CN" dirty="0">
                <a:latin typeface="medium-content-sans-serif-font"/>
                <a:hlinkClick r:id="rId3"/>
              </a:rPr>
              <a:t>Jay. Alammar</a:t>
            </a:r>
            <a:r>
              <a:rPr lang="en" altLang="zh-CN" dirty="0">
                <a:latin typeface="medium-content-sans-serif-font"/>
              </a:rPr>
              <a:t>, 2018)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9022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Encoder-Decoder</a:t>
            </a:r>
            <a:r>
              <a:rPr lang="zh-CN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结构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06F8C56-93C6-2647-A8ED-AE65EE792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3185053"/>
            <a:ext cx="97663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69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25040</TotalTime>
  <Words>194</Words>
  <Application>Microsoft Macintosh PowerPoint</Application>
  <PresentationFormat>宽屏</PresentationFormat>
  <Paragraphs>73</Paragraphs>
  <Slides>25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DengXian</vt:lpstr>
      <vt:lpstr>DengXian</vt:lpstr>
      <vt:lpstr>等线 Light</vt:lpstr>
      <vt:lpstr>medium-content-sans-serif-font</vt:lpstr>
      <vt:lpstr>medium-content-serif-font</vt:lpstr>
      <vt:lpstr>Arial</vt:lpstr>
      <vt:lpstr>Helvetica Neue</vt:lpstr>
      <vt:lpstr>Office 主题​​</vt:lpstr>
      <vt:lpstr>PowerPoint 演示文稿</vt:lpstr>
      <vt:lpstr>Outline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Outline</vt:lpstr>
      <vt:lpstr>PowerPoint 演示文稿</vt:lpstr>
      <vt:lpstr>PowerPoint 演示文稿</vt:lpstr>
      <vt:lpstr>PowerPoint 演示文稿</vt:lpstr>
      <vt:lpstr>PowerPoint 演示文稿</vt:lpstr>
      <vt:lpstr>Outline</vt:lpstr>
      <vt:lpstr>PowerPoint 演示文稿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nan</dc:creator>
  <cp:lastModifiedBy>zhang nan</cp:lastModifiedBy>
  <cp:revision>169</cp:revision>
  <cp:lastPrinted>2019-11-08T15:05:15Z</cp:lastPrinted>
  <dcterms:created xsi:type="dcterms:W3CDTF">2019-10-16T03:16:11Z</dcterms:created>
  <dcterms:modified xsi:type="dcterms:W3CDTF">2020-05-08T03:00:49Z</dcterms:modified>
</cp:coreProperties>
</file>